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302" r:id="rId9"/>
    <p:sldId id="265" r:id="rId10"/>
    <p:sldId id="271" r:id="rId11"/>
    <p:sldId id="276" r:id="rId12"/>
    <p:sldId id="277" r:id="rId13"/>
    <p:sldId id="282" r:id="rId14"/>
    <p:sldId id="278" r:id="rId15"/>
    <p:sldId id="287" r:id="rId16"/>
    <p:sldId id="285" r:id="rId17"/>
    <p:sldId id="288" r:id="rId18"/>
    <p:sldId id="286" r:id="rId19"/>
    <p:sldId id="289" r:id="rId20"/>
    <p:sldId id="293" r:id="rId21"/>
    <p:sldId id="294" r:id="rId22"/>
    <p:sldId id="290" r:id="rId23"/>
    <p:sldId id="292" r:id="rId24"/>
    <p:sldId id="306" r:id="rId25"/>
    <p:sldId id="303" r:id="rId26"/>
    <p:sldId id="304" r:id="rId27"/>
    <p:sldId id="305" r:id="rId28"/>
    <p:sldId id="279" r:id="rId29"/>
    <p:sldId id="280" r:id="rId30"/>
    <p:sldId id="281" r:id="rId31"/>
    <p:sldId id="307" r:id="rId32"/>
    <p:sldId id="308" r:id="rId33"/>
    <p:sldId id="309" r:id="rId34"/>
    <p:sldId id="310" r:id="rId35"/>
    <p:sldId id="274" r:id="rId36"/>
    <p:sldId id="300" r:id="rId37"/>
    <p:sldId id="301" r:id="rId38"/>
    <p:sldId id="299" r:id="rId39"/>
    <p:sldId id="267" r:id="rId40"/>
    <p:sldId id="295" r:id="rId41"/>
    <p:sldId id="296" r:id="rId42"/>
    <p:sldId id="298" r:id="rId43"/>
    <p:sldId id="31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31/08/2018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60284" y="1537398"/>
            <a:ext cx="6307952" cy="4711002"/>
          </a:xfrm>
        </p:spPr>
      </p:pic>
    </p:spTree>
    <p:extLst>
      <p:ext uri="{BB962C8B-B14F-4D97-AF65-F5344CB8AC3E}">
        <p14:creationId xmlns:p14="http://schemas.microsoft.com/office/powerpoint/2010/main" val="351730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Picture 4">
            <a:extLst>
              <a:ext uri="{FF2B5EF4-FFF2-40B4-BE49-F238E27FC236}">
                <a16:creationId xmlns:a16="http://schemas.microsoft.com/office/drawing/2014/main" id="{20B2D08F-1211-4515-A46E-223FD1344775}"/>
              </a:ext>
            </a:extLst>
          </p:cNvPr>
          <p:cNvPicPr>
            <a:picLocks noChangeAspect="1"/>
          </p:cNvPicPr>
          <p:nvPr/>
        </p:nvPicPr>
        <p:blipFill>
          <a:blip r:embed="rId2"/>
          <a:stretch>
            <a:fillRect/>
          </a:stretch>
        </p:blipFill>
        <p:spPr>
          <a:xfrm>
            <a:off x="2318720" y="1328605"/>
            <a:ext cx="6686383" cy="5436797"/>
          </a:xfrm>
          <a:prstGeom prst="rect">
            <a:avLst/>
          </a:prstGeom>
        </p:spPr>
      </p:pic>
    </p:spTree>
    <p:extLst>
      <p:ext uri="{BB962C8B-B14F-4D97-AF65-F5344CB8AC3E}">
        <p14:creationId xmlns:p14="http://schemas.microsoft.com/office/powerpoint/2010/main" val="398112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through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managed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5337-52F3-4AB2-A296-68C77141B77C}"/>
              </a:ext>
            </a:extLst>
          </p:cNvPr>
          <p:cNvSpPr>
            <a:spLocks noGrp="1"/>
          </p:cNvSpPr>
          <p:nvPr>
            <p:ph type="title"/>
          </p:nvPr>
        </p:nvSpPr>
        <p:spPr>
          <a:xfrm>
            <a:off x="144089" y="2867444"/>
            <a:ext cx="9404723" cy="1400530"/>
          </a:xfrm>
        </p:spPr>
        <p:txBody>
          <a:bodyPr/>
          <a:lstStyle/>
          <a:p>
            <a:r>
              <a:rPr lang="en-SG" dirty="0"/>
              <a:t>Sequence PCBIN binary</a:t>
            </a:r>
          </a:p>
        </p:txBody>
      </p:sp>
      <p:pic>
        <p:nvPicPr>
          <p:cNvPr id="5" name="Picture 4" descr="A screenshot of a cell phone&#10;&#10;Description generated with very high confidence">
            <a:extLst>
              <a:ext uri="{FF2B5EF4-FFF2-40B4-BE49-F238E27FC236}">
                <a16:creationId xmlns:a16="http://schemas.microsoft.com/office/drawing/2014/main" id="{06F4F2BA-B74C-4A7C-A933-9AABCF2AA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455" y="0"/>
            <a:ext cx="5693546" cy="6858000"/>
          </a:xfrm>
          <a:prstGeom prst="rect">
            <a:avLst/>
          </a:prstGeom>
        </p:spPr>
      </p:pic>
    </p:spTree>
    <p:extLst>
      <p:ext uri="{BB962C8B-B14F-4D97-AF65-F5344CB8AC3E}">
        <p14:creationId xmlns:p14="http://schemas.microsoft.com/office/powerpoint/2010/main" val="426362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259B-1046-4D7E-AE75-404D64137340}"/>
              </a:ext>
            </a:extLst>
          </p:cNvPr>
          <p:cNvSpPr>
            <a:spLocks noGrp="1"/>
          </p:cNvSpPr>
          <p:nvPr>
            <p:ph type="title"/>
          </p:nvPr>
        </p:nvSpPr>
        <p:spPr/>
        <p:txBody>
          <a:bodyPr/>
          <a:lstStyle/>
          <a:p>
            <a:r>
              <a:rPr lang="en-SG" dirty="0"/>
              <a:t>Sequence PCMON binary</a:t>
            </a:r>
          </a:p>
        </p:txBody>
      </p:sp>
      <p:pic>
        <p:nvPicPr>
          <p:cNvPr id="7" name="Picture 6" descr="A close up of a map&#10;&#10;Description generated with very high confidence">
            <a:extLst>
              <a:ext uri="{FF2B5EF4-FFF2-40B4-BE49-F238E27FC236}">
                <a16:creationId xmlns:a16="http://schemas.microsoft.com/office/drawing/2014/main" id="{2872A4F9-026B-40AC-B477-D4AD4DFFA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2983"/>
            <a:ext cx="5400675" cy="5705017"/>
          </a:xfrm>
          <a:prstGeom prst="rect">
            <a:avLst/>
          </a:prstGeom>
        </p:spPr>
      </p:pic>
      <p:pic>
        <p:nvPicPr>
          <p:cNvPr id="9" name="Picture 8" descr="A close up of a map&#10;&#10;Description generated with very high confidence">
            <a:extLst>
              <a:ext uri="{FF2B5EF4-FFF2-40B4-BE49-F238E27FC236}">
                <a16:creationId xmlns:a16="http://schemas.microsoft.com/office/drawing/2014/main" id="{1EA7407A-885A-4A7C-9AEF-2FD52FE74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1152983"/>
            <a:ext cx="6668078" cy="5705017"/>
          </a:xfrm>
          <a:prstGeom prst="rect">
            <a:avLst/>
          </a:prstGeom>
        </p:spPr>
      </p:pic>
    </p:spTree>
    <p:extLst>
      <p:ext uri="{BB962C8B-B14F-4D97-AF65-F5344CB8AC3E}">
        <p14:creationId xmlns:p14="http://schemas.microsoft.com/office/powerpoint/2010/main" val="1102420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4BB6-EEC8-4ECD-A1B4-2DCF7BCA316A}"/>
              </a:ext>
            </a:extLst>
          </p:cNvPr>
          <p:cNvSpPr>
            <a:spLocks noGrp="1"/>
          </p:cNvSpPr>
          <p:nvPr>
            <p:ph type="title"/>
          </p:nvPr>
        </p:nvSpPr>
        <p:spPr/>
        <p:txBody>
          <a:bodyPr/>
          <a:lstStyle/>
          <a:p>
            <a:r>
              <a:rPr lang="en-SG" dirty="0"/>
              <a:t>Sequence PCMON binary</a:t>
            </a:r>
          </a:p>
        </p:txBody>
      </p:sp>
      <p:pic>
        <p:nvPicPr>
          <p:cNvPr id="5" name="Picture 4" descr="A close up of a map&#10;&#10;Description generated with very high confidence">
            <a:extLst>
              <a:ext uri="{FF2B5EF4-FFF2-40B4-BE49-F238E27FC236}">
                <a16:creationId xmlns:a16="http://schemas.microsoft.com/office/drawing/2014/main" id="{3302C942-880E-4AD4-B333-ABD0FCD09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503"/>
            <a:ext cx="5781675" cy="5273497"/>
          </a:xfrm>
          <a:prstGeom prst="rect">
            <a:avLst/>
          </a:prstGeom>
        </p:spPr>
      </p:pic>
      <p:pic>
        <p:nvPicPr>
          <p:cNvPr id="7" name="Picture 6" descr="A screenshot of a cell phone on a table&#10;&#10;Description generated with high confidence">
            <a:extLst>
              <a:ext uri="{FF2B5EF4-FFF2-40B4-BE49-F238E27FC236}">
                <a16:creationId xmlns:a16="http://schemas.microsoft.com/office/drawing/2014/main" id="{03A55DDE-6690-450E-9A8A-4E8CA6090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163" y="1584503"/>
            <a:ext cx="6652837" cy="5273497"/>
          </a:xfrm>
          <a:prstGeom prst="rect">
            <a:avLst/>
          </a:prstGeom>
        </p:spPr>
      </p:pic>
    </p:spTree>
    <p:extLst>
      <p:ext uri="{BB962C8B-B14F-4D97-AF65-F5344CB8AC3E}">
        <p14:creationId xmlns:p14="http://schemas.microsoft.com/office/powerpoint/2010/main" val="173592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123-EB81-4F85-B47D-480AD7AE55E1}"/>
              </a:ext>
            </a:extLst>
          </p:cNvPr>
          <p:cNvSpPr>
            <a:spLocks noGrp="1"/>
          </p:cNvSpPr>
          <p:nvPr>
            <p:ph type="title"/>
          </p:nvPr>
        </p:nvSpPr>
        <p:spPr/>
        <p:txBody>
          <a:bodyPr/>
          <a:lstStyle/>
          <a:p>
            <a:r>
              <a:rPr lang="en-SG" dirty="0"/>
              <a:t>Sequence PCMON binary</a:t>
            </a:r>
          </a:p>
        </p:txBody>
      </p:sp>
      <p:pic>
        <p:nvPicPr>
          <p:cNvPr id="7" name="Picture 6" descr="A close up of a map&#10;&#10;Description generated with very high confidence">
            <a:extLst>
              <a:ext uri="{FF2B5EF4-FFF2-40B4-BE49-F238E27FC236}">
                <a16:creationId xmlns:a16="http://schemas.microsoft.com/office/drawing/2014/main" id="{5CB9F2E7-4A3B-48A0-A0C9-805B9AD75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75" y="1523538"/>
            <a:ext cx="5591175" cy="5334462"/>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C808CE44-1C05-42D4-AF6D-874D8E71C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500" y="1523536"/>
            <a:ext cx="6951500" cy="5334463"/>
          </a:xfrm>
          <a:prstGeom prst="rect">
            <a:avLst/>
          </a:prstGeom>
        </p:spPr>
      </p:pic>
    </p:spTree>
    <p:extLst>
      <p:ext uri="{BB962C8B-B14F-4D97-AF65-F5344CB8AC3E}">
        <p14:creationId xmlns:p14="http://schemas.microsoft.com/office/powerpoint/2010/main" val="23755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6" name="Picture 5">
            <a:extLst>
              <a:ext uri="{FF2B5EF4-FFF2-40B4-BE49-F238E27FC236}">
                <a16:creationId xmlns:a16="http://schemas.microsoft.com/office/drawing/2014/main" id="{AE99284E-460B-49C4-B647-63411C1F5CB0}"/>
              </a:ext>
            </a:extLst>
          </p:cNvPr>
          <p:cNvPicPr>
            <a:picLocks noChangeAspect="1"/>
          </p:cNvPicPr>
          <p:nvPr/>
        </p:nvPicPr>
        <p:blipFill>
          <a:blip r:embed="rId2"/>
          <a:stretch>
            <a:fillRect/>
          </a:stretch>
        </p:blipFill>
        <p:spPr>
          <a:xfrm>
            <a:off x="3887643" y="1562582"/>
            <a:ext cx="3678496" cy="5295418"/>
          </a:xfrm>
          <a:prstGeom prst="rect">
            <a:avLst/>
          </a:prstGeom>
        </p:spPr>
      </p:pic>
    </p:spTree>
    <p:extLst>
      <p:ext uri="{BB962C8B-B14F-4D97-AF65-F5344CB8AC3E}">
        <p14:creationId xmlns:p14="http://schemas.microsoft.com/office/powerpoint/2010/main" val="409591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3" name="Picture 2">
            <a:extLst>
              <a:ext uri="{FF2B5EF4-FFF2-40B4-BE49-F238E27FC236}">
                <a16:creationId xmlns:a16="http://schemas.microsoft.com/office/drawing/2014/main" id="{CE854FEF-D320-4847-ADE7-2F601AD23A4B}"/>
              </a:ext>
            </a:extLst>
          </p:cNvPr>
          <p:cNvPicPr>
            <a:picLocks noChangeAspect="1"/>
          </p:cNvPicPr>
          <p:nvPr/>
        </p:nvPicPr>
        <p:blipFill>
          <a:blip r:embed="rId2"/>
          <a:stretch>
            <a:fillRect/>
          </a:stretch>
        </p:blipFill>
        <p:spPr>
          <a:xfrm>
            <a:off x="3241333" y="1506935"/>
            <a:ext cx="4745199" cy="5241527"/>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modes that we care about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a:t>
            </a:r>
            <a:r>
              <a:rPr lang="en-GB" dirty="0"/>
              <a:t> PCAP</a:t>
            </a:r>
          </a:p>
        </p:txBody>
      </p:sp>
      <p:pic>
        <p:nvPicPr>
          <p:cNvPr id="3" name="Picture 2">
            <a:extLst>
              <a:ext uri="{FF2B5EF4-FFF2-40B4-BE49-F238E27FC236}">
                <a16:creationId xmlns:a16="http://schemas.microsoft.com/office/drawing/2014/main" id="{4DFC9338-3DE0-4090-A211-CB0BB9DEFBEF}"/>
              </a:ext>
            </a:extLst>
          </p:cNvPr>
          <p:cNvPicPr>
            <a:picLocks noChangeAspect="1"/>
          </p:cNvPicPr>
          <p:nvPr/>
        </p:nvPicPr>
        <p:blipFill>
          <a:blip r:embed="rId2"/>
          <a:stretch>
            <a:fillRect/>
          </a:stretch>
        </p:blipFill>
        <p:spPr>
          <a:xfrm>
            <a:off x="3234279" y="1272305"/>
            <a:ext cx="4636505" cy="5238755"/>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2004-CE7F-49F8-A441-4BE0361B39D2}"/>
              </a:ext>
            </a:extLst>
          </p:cNvPr>
          <p:cNvSpPr>
            <a:spLocks noGrp="1"/>
          </p:cNvSpPr>
          <p:nvPr>
            <p:ph type="title"/>
          </p:nvPr>
        </p:nvSpPr>
        <p:spPr/>
        <p:txBody>
          <a:bodyPr/>
          <a:lstStyle/>
          <a:p>
            <a:r>
              <a:rPr lang="en-SG" dirty="0"/>
              <a:t>Diagrams – Activity PCBIN binary</a:t>
            </a:r>
          </a:p>
        </p:txBody>
      </p:sp>
      <p:pic>
        <p:nvPicPr>
          <p:cNvPr id="5" name="Picture 4" descr="A close up of a map&#10;&#10;Description generated with high confidence">
            <a:extLst>
              <a:ext uri="{FF2B5EF4-FFF2-40B4-BE49-F238E27FC236}">
                <a16:creationId xmlns:a16="http://schemas.microsoft.com/office/drawing/2014/main" id="{ED2492CC-10C3-4B04-8AA6-F5B90980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03" y="1152983"/>
            <a:ext cx="6769794" cy="5705017"/>
          </a:xfrm>
          <a:prstGeom prst="rect">
            <a:avLst/>
          </a:prstGeom>
        </p:spPr>
      </p:pic>
    </p:spTree>
    <p:extLst>
      <p:ext uri="{BB962C8B-B14F-4D97-AF65-F5344CB8AC3E}">
        <p14:creationId xmlns:p14="http://schemas.microsoft.com/office/powerpoint/2010/main" val="266770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166C-7F8A-4E6C-8532-DC101CB235B8}"/>
              </a:ext>
            </a:extLst>
          </p:cNvPr>
          <p:cNvSpPr>
            <a:spLocks noGrp="1"/>
          </p:cNvSpPr>
          <p:nvPr>
            <p:ph type="title"/>
          </p:nvPr>
        </p:nvSpPr>
        <p:spPr/>
        <p:txBody>
          <a:bodyPr/>
          <a:lstStyle/>
          <a:p>
            <a:r>
              <a:rPr lang="en-SG" dirty="0"/>
              <a:t>Diagrams - Activity PCMON binary</a:t>
            </a:r>
          </a:p>
        </p:txBody>
      </p:sp>
      <p:pic>
        <p:nvPicPr>
          <p:cNvPr id="5" name="Picture 4" descr="A close up of a map&#10;&#10;Description generated with high confidence">
            <a:extLst>
              <a:ext uri="{FF2B5EF4-FFF2-40B4-BE49-F238E27FC236}">
                <a16:creationId xmlns:a16="http://schemas.microsoft.com/office/drawing/2014/main" id="{C2FD0669-07A2-4E4D-974D-35BD07511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849" y="1123950"/>
            <a:ext cx="6458301" cy="5734050"/>
          </a:xfrm>
          <a:prstGeom prst="rect">
            <a:avLst/>
          </a:prstGeom>
        </p:spPr>
      </p:pic>
    </p:spTree>
    <p:extLst>
      <p:ext uri="{BB962C8B-B14F-4D97-AF65-F5344CB8AC3E}">
        <p14:creationId xmlns:p14="http://schemas.microsoft.com/office/powerpoint/2010/main" val="416361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A463-4B8D-46B6-85B2-6DF1F067409D}"/>
              </a:ext>
            </a:extLst>
          </p:cNvPr>
          <p:cNvSpPr>
            <a:spLocks noGrp="1"/>
          </p:cNvSpPr>
          <p:nvPr>
            <p:ph type="title"/>
          </p:nvPr>
        </p:nvSpPr>
        <p:spPr/>
        <p:txBody>
          <a:bodyPr/>
          <a:lstStyle/>
          <a:p>
            <a:r>
              <a:rPr lang="en-SG" dirty="0"/>
              <a:t>Diagrams - Data Flow PCBIN</a:t>
            </a:r>
          </a:p>
        </p:txBody>
      </p:sp>
      <p:pic>
        <p:nvPicPr>
          <p:cNvPr id="7" name="Picture 6" descr="A close up of a map&#10;&#10;Description generated with high confidence">
            <a:extLst>
              <a:ext uri="{FF2B5EF4-FFF2-40B4-BE49-F238E27FC236}">
                <a16:creationId xmlns:a16="http://schemas.microsoft.com/office/drawing/2014/main" id="{3FDFFEF1-F959-4AF5-B036-D4422F636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33474"/>
            <a:ext cx="6096000" cy="5724525"/>
          </a:xfrm>
          <a:prstGeom prst="rect">
            <a:avLst/>
          </a:prstGeom>
        </p:spPr>
      </p:pic>
    </p:spTree>
    <p:extLst>
      <p:ext uri="{BB962C8B-B14F-4D97-AF65-F5344CB8AC3E}">
        <p14:creationId xmlns:p14="http://schemas.microsoft.com/office/powerpoint/2010/main" val="3926081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8057-5DB5-416F-B7E6-A1FA46806E4D}"/>
              </a:ext>
            </a:extLst>
          </p:cNvPr>
          <p:cNvSpPr>
            <a:spLocks noGrp="1"/>
          </p:cNvSpPr>
          <p:nvPr>
            <p:ph type="title"/>
          </p:nvPr>
        </p:nvSpPr>
        <p:spPr/>
        <p:txBody>
          <a:bodyPr/>
          <a:lstStyle/>
          <a:p>
            <a:r>
              <a:rPr lang="en-SG" dirty="0"/>
              <a:t>Diagrams – Data Flow PCMON</a:t>
            </a:r>
          </a:p>
        </p:txBody>
      </p:sp>
      <p:pic>
        <p:nvPicPr>
          <p:cNvPr id="5" name="Picture 4" descr="A close up of a map&#10;&#10;Description generated with high confidence">
            <a:extLst>
              <a:ext uri="{FF2B5EF4-FFF2-40B4-BE49-F238E27FC236}">
                <a16:creationId xmlns:a16="http://schemas.microsoft.com/office/drawing/2014/main" id="{58EFD27D-E928-459E-9D91-776A3A454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410" y="1242060"/>
            <a:ext cx="7155180" cy="5615940"/>
          </a:xfrm>
          <a:prstGeom prst="rect">
            <a:avLst/>
          </a:prstGeom>
        </p:spPr>
      </p:pic>
    </p:spTree>
    <p:extLst>
      <p:ext uri="{BB962C8B-B14F-4D97-AF65-F5344CB8AC3E}">
        <p14:creationId xmlns:p14="http://schemas.microsoft.com/office/powerpoint/2010/main" val="3720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6" name="Picture 5">
            <a:extLst>
              <a:ext uri="{FF2B5EF4-FFF2-40B4-BE49-F238E27FC236}">
                <a16:creationId xmlns:a16="http://schemas.microsoft.com/office/drawing/2014/main" id="{CA07304C-AE34-41E1-9EBD-1D978AFEB741}"/>
              </a:ext>
            </a:extLst>
          </p:cNvPr>
          <p:cNvPicPr>
            <a:picLocks noChangeAspect="1"/>
          </p:cNvPicPr>
          <p:nvPr/>
        </p:nvPicPr>
        <p:blipFill>
          <a:blip r:embed="rId3"/>
          <a:stretch>
            <a:fillRect/>
          </a:stretch>
        </p:blipFill>
        <p:spPr>
          <a:xfrm>
            <a:off x="646111" y="2252103"/>
            <a:ext cx="8500533" cy="4153179"/>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3173-D843-4A3B-BF81-7F073D658283}"/>
              </a:ext>
            </a:extLst>
          </p:cNvPr>
          <p:cNvSpPr>
            <a:spLocks noGrp="1"/>
          </p:cNvSpPr>
          <p:nvPr>
            <p:ph type="title"/>
          </p:nvPr>
        </p:nvSpPr>
        <p:spPr/>
        <p:txBody>
          <a:bodyPr/>
          <a:lstStyle/>
          <a:p>
            <a:r>
              <a:rPr lang="en-US" dirty="0"/>
              <a:t>END – Questions?</a:t>
            </a:r>
            <a:endParaRPr lang="en-SG" dirty="0"/>
          </a:p>
        </p:txBody>
      </p:sp>
    </p:spTree>
    <p:extLst>
      <p:ext uri="{BB962C8B-B14F-4D97-AF65-F5344CB8AC3E}">
        <p14:creationId xmlns:p14="http://schemas.microsoft.com/office/powerpoint/2010/main" val="5538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9FEA-2DC3-44B2-AEFD-48C5C731C01E}"/>
              </a:ext>
            </a:extLst>
          </p:cNvPr>
          <p:cNvSpPr>
            <a:spLocks noGrp="1"/>
          </p:cNvSpPr>
          <p:nvPr>
            <p:ph type="title"/>
          </p:nvPr>
        </p:nvSpPr>
        <p:spPr>
          <a:xfrm>
            <a:off x="646111" y="452718"/>
            <a:ext cx="10953706" cy="1400530"/>
          </a:xfrm>
        </p:spPr>
        <p:txBody>
          <a:bodyPr/>
          <a:lstStyle/>
          <a:p>
            <a:r>
              <a:rPr lang="en-US" dirty="0"/>
              <a:t>Workaround for HW limitations - </a:t>
            </a:r>
            <a:r>
              <a:rPr lang="en-US" dirty="0" err="1"/>
              <a:t>Nexmon</a:t>
            </a:r>
            <a:endParaRPr lang="en-SG" dirty="0"/>
          </a:p>
        </p:txBody>
      </p:sp>
      <p:sp>
        <p:nvSpPr>
          <p:cNvPr id="3" name="Content Placeholder 2">
            <a:extLst>
              <a:ext uri="{FF2B5EF4-FFF2-40B4-BE49-F238E27FC236}">
                <a16:creationId xmlns:a16="http://schemas.microsoft.com/office/drawing/2014/main" id="{DC220245-5279-4B18-A6A4-C6E1D67775D8}"/>
              </a:ext>
            </a:extLst>
          </p:cNvPr>
          <p:cNvSpPr>
            <a:spLocks noGrp="1"/>
          </p:cNvSpPr>
          <p:nvPr>
            <p:ph idx="1"/>
          </p:nvPr>
        </p:nvSpPr>
        <p:spPr/>
        <p:txBody>
          <a:bodyPr>
            <a:normAutofit fontScale="92500" lnSpcReduction="20000"/>
          </a:bodyPr>
          <a:lstStyle/>
          <a:p>
            <a:r>
              <a:rPr lang="en-US" dirty="0" err="1"/>
              <a:t>NexMon</a:t>
            </a:r>
            <a:r>
              <a:rPr lang="en-US" dirty="0"/>
              <a:t> gives full control over a Wi-Fi Chip for research purposes is limited by firmware, which means it is hard to evolve communication protocols and test schemes in practical environments. Monitor mode as mentioned above allows eavesdropping on all frames on a wireless communication channel. This includes uses such as network packet analyses, security research and testing of new medium access control layer protocols, it is offered by </a:t>
            </a:r>
            <a:r>
              <a:rPr lang="en-US" dirty="0" err="1"/>
              <a:t>SoftMAC</a:t>
            </a:r>
            <a:r>
              <a:rPr lang="en-US" dirty="0"/>
              <a:t> drivers that implement the media access control sublayer management entity (MLME) in the driver rather than in the Wi-Fi Chip. On smartphones, mostly </a:t>
            </a:r>
            <a:r>
              <a:rPr lang="en-US" dirty="0" err="1"/>
              <a:t>FullMAC</a:t>
            </a:r>
            <a:r>
              <a:rPr lang="en-US" dirty="0"/>
              <a:t> (</a:t>
            </a:r>
            <a:r>
              <a:rPr lang="en-US" dirty="0" err="1"/>
              <a:t>HardMAC</a:t>
            </a:r>
            <a:r>
              <a:rPr lang="en-US" dirty="0"/>
              <a:t>) chips are used to reduce power consumption as the tasks do not need to wake up the main processor. Even though it is possible in </a:t>
            </a:r>
            <a:r>
              <a:rPr lang="en-US" dirty="0" err="1"/>
              <a:t>FullMAC</a:t>
            </a:r>
            <a:r>
              <a:rPr lang="en-US" dirty="0"/>
              <a:t> situations, it is generally not implemented in today’s Wi-Fi firmware’s used in smart phones which is one of the limitations that our project is facing, that is why in such situations we are bringing monitor mode to Nexus 5 Smartphones to enhance the interoperability between applications that require monitor mode and the BCM4339 Wi-Fi Chips.</a:t>
            </a:r>
            <a:endParaRPr lang="en-SG" dirty="0"/>
          </a:p>
        </p:txBody>
      </p:sp>
    </p:spTree>
    <p:extLst>
      <p:ext uri="{BB962C8B-B14F-4D97-AF65-F5344CB8AC3E}">
        <p14:creationId xmlns:p14="http://schemas.microsoft.com/office/powerpoint/2010/main" val="1458164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188</TotalTime>
  <Words>1134</Words>
  <Application>Microsoft Office PowerPoint</Application>
  <PresentationFormat>Widescreen</PresentationFormat>
  <Paragraphs>101</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Workaround for HW limitations - Nexmon</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Sequence PCBIN binary</vt:lpstr>
      <vt:lpstr>Sequence PCMON binary</vt:lpstr>
      <vt:lpstr>Sequence PCMON binary</vt:lpstr>
      <vt:lpstr>Sequence PCMON binary</vt:lpstr>
      <vt:lpstr>Diagrams - Activity Sniff</vt:lpstr>
      <vt:lpstr>Diagrams - Activity Map</vt:lpstr>
      <vt:lpstr>Diagram - Activity Analyze PCAP</vt:lpstr>
      <vt:lpstr>Diagrams – Activity PCBIN binary</vt:lpstr>
      <vt:lpstr>Diagrams - Activity PCMON binary</vt:lpstr>
      <vt:lpstr>Diagrams - Data Flow PCBIN</vt:lpstr>
      <vt:lpstr>Diagrams – Data Flow PCMON</vt:lpstr>
      <vt:lpstr>AGILE</vt:lpstr>
      <vt:lpstr>Gantt Chart - Planned</vt:lpstr>
      <vt:lpstr>Gantt Chart - Actual</vt:lpstr>
      <vt:lpstr>Burndown Chart</vt:lpstr>
      <vt:lpstr>Version Control - Github</vt:lpstr>
      <vt:lpstr>VCS - Github</vt:lpstr>
      <vt:lpstr>Version Control</vt:lpstr>
      <vt:lpstr>Project Website</vt:lpstr>
      <vt:lpstr>END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yuxuan .</cp:lastModifiedBy>
  <cp:revision>22</cp:revision>
  <dcterms:created xsi:type="dcterms:W3CDTF">2018-08-24T07:16:20Z</dcterms:created>
  <dcterms:modified xsi:type="dcterms:W3CDTF">2018-08-31T08:23:59Z</dcterms:modified>
</cp:coreProperties>
</file>